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8268" autoAdjust="0"/>
  </p:normalViewPr>
  <p:slideViewPr>
    <p:cSldViewPr snapToGrid="0" snapToObjects="1">
      <p:cViewPr varScale="1">
        <p:scale>
          <a:sx n="20" d="100"/>
          <a:sy n="20" d="100"/>
        </p:scale>
        <p:origin x="-2520" y="-184"/>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 Id="rId2"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1/4/18</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1/4/18</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tiff"/><Relationship Id="rId20" Type="http://schemas.openxmlformats.org/officeDocument/2006/relationships/image" Target="../media/image16.jpg"/><Relationship Id="rId10" Type="http://schemas.openxmlformats.org/officeDocument/2006/relationships/image" Target="../media/image10.tiff"/><Relationship Id="rId11" Type="http://schemas.openxmlformats.org/officeDocument/2006/relationships/image" Target="../media/image11.tiff"/><Relationship Id="rId12" Type="http://schemas.openxmlformats.org/officeDocument/2006/relationships/image" Target="../media/image12.emf"/><Relationship Id="rId13" Type="http://schemas.openxmlformats.org/officeDocument/2006/relationships/image" Target="../media/image13.emf"/><Relationship Id="rId14" Type="http://schemas.openxmlformats.org/officeDocument/2006/relationships/oleObject" Target="../embeddings/oleObject1.bin"/><Relationship Id="rId15" Type="http://schemas.openxmlformats.org/officeDocument/2006/relationships/image" Target="../media/image1.emf"/><Relationship Id="rId16" Type="http://schemas.openxmlformats.org/officeDocument/2006/relationships/oleObject" Target="../embeddings/oleObject2.bin"/><Relationship Id="rId17" Type="http://schemas.openxmlformats.org/officeDocument/2006/relationships/image" Target="../media/image2.emf"/><Relationship Id="rId18" Type="http://schemas.openxmlformats.org/officeDocument/2006/relationships/image" Target="../media/image14.gif"/><Relationship Id="rId19"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3.emf"/><Relationship Id="rId4" Type="http://schemas.openxmlformats.org/officeDocument/2006/relationships/image" Target="../media/image4.jpg"/><Relationship Id="rId5" Type="http://schemas.openxmlformats.org/officeDocument/2006/relationships/image" Target="../media/image5.emf"/><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5666" y="19242276"/>
            <a:ext cx="17447882" cy="8297512"/>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183125"/>
            <a:ext cx="17447882" cy="14921237"/>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3">
            <a:extLst>
              <a:ext uri="{28A0092B-C50C-407E-A947-70E740481C1C}">
                <a14:useLocalDpi xmlns:a14="http://schemas.microsoft.com/office/drawing/2010/main" val="0"/>
              </a:ext>
            </a:extLst>
          </a:blip>
          <a:srcRect l="5833" r="6458"/>
          <a:stretch/>
        </p:blipFill>
        <p:spPr>
          <a:xfrm>
            <a:off x="20783741" y="12539695"/>
            <a:ext cx="16826468" cy="6367766"/>
          </a:xfrm>
          <a:prstGeom prst="rect">
            <a:avLst/>
          </a:prstGeom>
        </p:spPr>
      </p:pic>
      <p:pic>
        <p:nvPicPr>
          <p:cNvPr id="2" name="Picture 1" descr="322531.asp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5992" y="23823483"/>
            <a:ext cx="3601344" cy="3570179"/>
          </a:xfrm>
          <a:prstGeom prst="rect">
            <a:avLst/>
          </a:prstGeom>
        </p:spPr>
      </p:pic>
      <p:pic>
        <p:nvPicPr>
          <p:cNvPr id="13" name="Picture 12" descr="APPSS_AGC.pdf"/>
          <p:cNvPicPr>
            <a:picLocks noChangeAspect="1"/>
          </p:cNvPicPr>
          <p:nvPr/>
        </p:nvPicPr>
        <p:blipFill rotWithShape="1">
          <a:blip r:embed="rId5">
            <a:extLst>
              <a:ext uri="{28A0092B-C50C-407E-A947-70E740481C1C}">
                <a14:useLocalDpi xmlns:a14="http://schemas.microsoft.com/office/drawing/2010/main" val="0"/>
              </a:ext>
            </a:extLst>
          </a:blip>
          <a:srcRect l="5836" r="6414"/>
          <a:stretch/>
        </p:blipFill>
        <p:spPr>
          <a:xfrm>
            <a:off x="20775992" y="4363390"/>
            <a:ext cx="16848327" cy="6354901"/>
          </a:xfrm>
          <a:prstGeom prst="rect">
            <a:avLst/>
          </a:prstGeom>
        </p:spPr>
      </p:pic>
      <p:pic>
        <p:nvPicPr>
          <p:cNvPr id="16" name="Picture 15" descr="S025619.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5992" y="20155481"/>
            <a:ext cx="3601344" cy="3555166"/>
          </a:xfrm>
          <a:prstGeom prst="rect">
            <a:avLst/>
          </a:prstGeom>
        </p:spPr>
      </p:pic>
      <p:pic>
        <p:nvPicPr>
          <p:cNvPr id="39" name="Picture 38" descr="upper_right.png"/>
          <p:cNvPicPr>
            <a:picLocks noChangeAspect="1"/>
          </p:cNvPicPr>
          <p:nvPr/>
        </p:nvPicPr>
        <p:blipFill rotWithShape="1">
          <a:blip r:embed="rId7">
            <a:extLst>
              <a:ext uri="{28A0092B-C50C-407E-A947-70E740481C1C}">
                <a14:useLocalDpi xmlns:a14="http://schemas.microsoft.com/office/drawing/2010/main" val="0"/>
              </a:ext>
            </a:extLst>
          </a:blip>
          <a:srcRect l="940" r="3384"/>
          <a:stretch/>
        </p:blipFill>
        <p:spPr>
          <a:xfrm>
            <a:off x="24810905" y="23823483"/>
            <a:ext cx="5496527" cy="3570179"/>
          </a:xfrm>
          <a:prstGeom prst="rect">
            <a:avLst/>
          </a:prstGeom>
        </p:spPr>
      </p:pic>
      <p:pic>
        <p:nvPicPr>
          <p:cNvPr id="40" name="Picture 39" descr="bottom_right.png"/>
          <p:cNvPicPr>
            <a:picLocks noChangeAspect="1"/>
          </p:cNvPicPr>
          <p:nvPr/>
        </p:nvPicPr>
        <p:blipFill rotWithShape="1">
          <a:blip r:embed="rId8">
            <a:extLst>
              <a:ext uri="{28A0092B-C50C-407E-A947-70E740481C1C}">
                <a14:useLocalDpi xmlns:a14="http://schemas.microsoft.com/office/drawing/2010/main" val="0"/>
              </a:ext>
            </a:extLst>
          </a:blip>
          <a:srcRect l="537" r="340" b="837"/>
          <a:stretch/>
        </p:blipFill>
        <p:spPr>
          <a:xfrm>
            <a:off x="24810905" y="20155482"/>
            <a:ext cx="5496527" cy="3555165"/>
          </a:xfrm>
          <a:prstGeom prst="rect">
            <a:avLst/>
          </a:prstGeom>
        </p:spPr>
      </p:pic>
      <p:sp>
        <p:nvSpPr>
          <p:cNvPr id="17" name="TextBox 16">
            <a:extLst>
              <a:ext uri="{FF2B5EF4-FFF2-40B4-BE49-F238E27FC236}">
                <a16:creationId xmlns:a16="http://schemas.microsoft.com/office/drawing/2014/main" xmlns="" id="{185AE125-3418-4ED3-8EE6-15FF090C5C91}"/>
              </a:ext>
            </a:extLst>
          </p:cNvPr>
          <p:cNvSpPr txBox="1"/>
          <p:nvPr/>
        </p:nvSpPr>
        <p:spPr>
          <a:xfrm>
            <a:off x="20775992" y="10855665"/>
            <a:ext cx="16848327"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t>
            </a:r>
            <a:r>
              <a:rPr lang="en-US" sz="2400" dirty="0" smtClean="0">
                <a:latin typeface="Times New Roman" panose="02020603050405020304" pitchFamily="18" charset="0"/>
                <a:cs typeface="Times New Roman" panose="02020603050405020304" pitchFamily="18" charset="0"/>
              </a:rPr>
              <a:t>~5,000–8,000 </a:t>
            </a:r>
            <a:r>
              <a:rPr lang="en-US" sz="2400" dirty="0">
                <a:latin typeface="Times New Roman" panose="02020603050405020304" pitchFamily="18" charset="0"/>
                <a:cs typeface="Times New Roman" panose="02020603050405020304" pitchFamily="18" charset="0"/>
              </a:rPr>
              <a:t>km/s.</a:t>
            </a:r>
          </a:p>
        </p:txBody>
      </p:sp>
      <p:sp>
        <p:nvSpPr>
          <p:cNvPr id="36" name="TextBox 35">
            <a:extLst>
              <a:ext uri="{FF2B5EF4-FFF2-40B4-BE49-F238E27FC236}">
                <a16:creationId xmlns:a16="http://schemas.microsoft.com/office/drawing/2014/main" xmlns="" id="{70CC5963-8200-4A30-9AFA-83583FB97000}"/>
              </a:ext>
            </a:extLst>
          </p:cNvPr>
          <p:cNvSpPr txBox="1"/>
          <p:nvPr/>
        </p:nvSpPr>
        <p:spPr>
          <a:xfrm>
            <a:off x="30750969" y="20155482"/>
            <a:ext cx="6873350" cy="3046988"/>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8 (left) </a:t>
            </a:r>
            <a:r>
              <a:rPr lang="en-US" sz="2400" dirty="0" smtClean="0">
                <a:latin typeface="Times New Roman" panose="02020603050405020304" pitchFamily="18" charset="0"/>
                <a:cs typeface="Times New Roman" panose="02020603050405020304" pitchFamily="18" charset="0"/>
              </a:rPr>
              <a:t>shows an SDSS image of the interesting source identified in the Declination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trip 35 sample. </a:t>
            </a:r>
          </a:p>
          <a:p>
            <a:r>
              <a:rPr lang="en-US" sz="2400" b="1" dirty="0" smtClean="0">
                <a:latin typeface="Times New Roman" panose="02020603050405020304" pitchFamily="18" charset="0"/>
                <a:cs typeface="Times New Roman" panose="02020603050405020304" pitchFamily="18" charset="0"/>
              </a:rPr>
              <a:t>Figure 9 (right) </a:t>
            </a:r>
            <a:r>
              <a:rPr lang="en-US" sz="2400" dirty="0" smtClean="0">
                <a:latin typeface="Times New Roman" panose="02020603050405020304" pitchFamily="18" charset="0"/>
                <a:cs typeface="Times New Roman" panose="02020603050405020304" pitchFamily="18" charset="0"/>
              </a:rPr>
              <a:t>displays spectra in which there </a:t>
            </a:r>
            <a:r>
              <a:rPr lang="en-US" sz="2400" dirty="0">
                <a:latin typeface="Times New Roman" panose="02020603050405020304" pitchFamily="18" charset="0"/>
                <a:cs typeface="Times New Roman" panose="02020603050405020304" pitchFamily="18" charset="0"/>
              </a:rPr>
              <a:t>seems to be multiple detections in the sample. Most of the </a:t>
            </a:r>
            <a:r>
              <a:rPr lang="en-US" sz="2400" dirty="0" smtClean="0">
                <a:latin typeface="Times New Roman" panose="02020603050405020304" pitchFamily="18" charset="0"/>
                <a:cs typeface="Times New Roman" panose="02020603050405020304" pitchFamily="18" charset="0"/>
              </a:rPr>
              <a:t>detections from Declination Strip 35 </a:t>
            </a:r>
            <a:r>
              <a:rPr lang="en-US" sz="2400" dirty="0">
                <a:latin typeface="Times New Roman" panose="02020603050405020304" pitchFamily="18" charset="0"/>
                <a:cs typeface="Times New Roman" panose="02020603050405020304" pitchFamily="18" charset="0"/>
              </a:rPr>
              <a:t>had one clear signal to measure. The peak nearest 7000 km/s could be harmonic beeper interference</a:t>
            </a:r>
            <a:r>
              <a:rPr lang="en-US" sz="2400" dirty="0" smtClean="0">
                <a:latin typeface="Times New Roman" panose="02020603050405020304" pitchFamily="18" charset="0"/>
                <a:cs typeface="Times New Roman" panose="02020603050405020304" pitchFamily="18" charset="0"/>
              </a:rPr>
              <a:t>.</a:t>
            </a:r>
          </a:p>
        </p:txBody>
      </p:sp>
      <p:sp>
        <p:nvSpPr>
          <p:cNvPr id="42" name="TextBox 41">
            <a:extLst>
              <a:ext uri="{FF2B5EF4-FFF2-40B4-BE49-F238E27FC236}">
                <a16:creationId xmlns:a16="http://schemas.microsoft.com/office/drawing/2014/main" xmlns="" id="{5800FE4B-D077-43FF-B6E4-5C29FEAF34EC}"/>
              </a:ext>
            </a:extLst>
          </p:cNvPr>
          <p:cNvSpPr txBox="1"/>
          <p:nvPr/>
        </p:nvSpPr>
        <p:spPr>
          <a:xfrm>
            <a:off x="30750970" y="23823483"/>
            <a:ext cx="6859239" cy="3416320"/>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10 (left) </a:t>
            </a:r>
            <a:r>
              <a:rPr lang="en-US" sz="2400" dirty="0" smtClean="0">
                <a:latin typeface="Times New Roman" panose="02020603050405020304" pitchFamily="18" charset="0"/>
                <a:cs typeface="Times New Roman" panose="02020603050405020304" pitchFamily="18" charset="0"/>
              </a:rPr>
              <a:t>contains an SDSS image of another interesting source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sample is very faint, and demonstrates the difficulty in determining the morphological classification of a galaxy. </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Figure 11 (right) </a:t>
            </a:r>
            <a:r>
              <a:rPr lang="en-US" sz="2400" dirty="0" smtClean="0">
                <a:latin typeface="Times New Roman" panose="02020603050405020304" pitchFamily="18" charset="0"/>
                <a:cs typeface="Times New Roman" panose="02020603050405020304" pitchFamily="18" charset="0"/>
              </a:rPr>
              <a:t>shows</a:t>
            </a:r>
            <a:r>
              <a:rPr lang="en-US" sz="2400" dirty="0" smtClean="0">
                <a:latin typeface="Times New Roman" panose="02020603050405020304" pitchFamily="18" charset="0"/>
                <a:cs typeface="Times New Roman" panose="02020603050405020304" pitchFamily="18" charset="0"/>
              </a:rPr>
              <a:t> the corresponding spectrum for this galaxy, with a prominent signal around </a:t>
            </a:r>
            <a:r>
              <a:rPr lang="en-US" sz="2400" dirty="0">
                <a:latin typeface="Times New Roman" panose="02020603050405020304" pitchFamily="18" charset="0"/>
                <a:cs typeface="Times New Roman" panose="02020603050405020304" pitchFamily="18" charset="0"/>
              </a:rPr>
              <a:t>5000 km/s</a:t>
            </a:r>
            <a:r>
              <a:rPr lang="en-US" sz="2400" dirty="0" smtClean="0">
                <a:latin typeface="Times New Roman" panose="02020603050405020304" pitchFamily="18" charset="0"/>
                <a:cs typeface="Times New Roman" panose="02020603050405020304" pitchFamily="18" charset="0"/>
              </a:rPr>
              <a:t>, even </a:t>
            </a:r>
            <a:r>
              <a:rPr lang="en-US" sz="2400" dirty="0" smtClean="0">
                <a:latin typeface="Times New Roman" panose="02020603050405020304" pitchFamily="18" charset="0"/>
                <a:cs typeface="Times New Roman" panose="02020603050405020304" pitchFamily="18" charset="0"/>
              </a:rPr>
              <a:t>though </a:t>
            </a:r>
            <a:r>
              <a:rPr lang="en-US" sz="2400" dirty="0" smtClean="0">
                <a:latin typeface="Times New Roman" panose="02020603050405020304" pitchFamily="18" charset="0"/>
                <a:cs typeface="Times New Roman" panose="02020603050405020304" pitchFamily="18" charset="0"/>
              </a:rPr>
              <a:t>the galaxy is very </a:t>
            </a:r>
            <a:r>
              <a:rPr lang="en-US" sz="2400" dirty="0" smtClean="0">
                <a:latin typeface="Times New Roman" panose="02020603050405020304" pitchFamily="18" charset="0"/>
                <a:cs typeface="Times New Roman" panose="02020603050405020304" pitchFamily="18" charset="0"/>
              </a:rPr>
              <a:t>faint in the optical. Note the continuum of this spectrum indicates we have not yet performed the baseline subtraction.  </a:t>
            </a:r>
            <a:endParaRPr lang="en-US" sz="24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xmlns="" id="{0FC91E8F-CA48-4E2F-927E-99B5B45200A3}"/>
              </a:ext>
            </a:extLst>
          </p:cNvPr>
          <p:cNvSpPr/>
          <p:nvPr/>
        </p:nvSpPr>
        <p:spPr>
          <a:xfrm>
            <a:off x="23702847" y="19160806"/>
            <a:ext cx="11001267" cy="1754320"/>
          </a:xfrm>
          <a:prstGeom prst="rect">
            <a:avLst/>
          </a:prstGeom>
        </p:spPr>
        <p:txBody>
          <a:bodyPr wrap="square" lIns="91433" tIns="45717" rIns="91433" bIns="45717">
            <a:spAutoFit/>
          </a:bodyPr>
          <a:lstStyle/>
          <a:p>
            <a:pPr algn="ctr"/>
            <a:r>
              <a:rPr lang="en-US" sz="5400" b="1" baseline="0" dirty="0" smtClean="0">
                <a:solidFill>
                  <a:schemeClr val="bg1"/>
                </a:solidFill>
                <a:latin typeface="Times New Roman"/>
                <a:cs typeface="Times New Roman"/>
              </a:rPr>
              <a:t>Interesting APPSS </a:t>
            </a:r>
            <a:r>
              <a:rPr lang="en-US" sz="5400" b="1" baseline="0" dirty="0">
                <a:solidFill>
                  <a:schemeClr val="bg1"/>
                </a:solidFill>
                <a:latin typeface="Times New Roman"/>
                <a:cs typeface="Times New Roman"/>
              </a:rPr>
              <a:t>Sources</a:t>
            </a:r>
          </a:p>
          <a:p>
            <a:pPr algn="ctr"/>
            <a:endParaRPr lang="en-US" sz="5400" dirty="0"/>
          </a:p>
        </p:txBody>
      </p:sp>
      <p:sp>
        <p:nvSpPr>
          <p:cNvPr id="51" name="Rectangle 50">
            <a:extLst>
              <a:ext uri="{FF2B5EF4-FFF2-40B4-BE49-F238E27FC236}">
                <a16:creationId xmlns:a16="http://schemas.microsoft.com/office/drawing/2014/main" xmlns="" id="{A51B5EC8-8BA5-49C9-A1E5-05F820131593}"/>
              </a:ext>
            </a:extLst>
          </p:cNvPr>
          <p:cNvSpPr/>
          <p:nvPr/>
        </p:nvSpPr>
        <p:spPr>
          <a:xfrm>
            <a:off x="20455666" y="27698150"/>
            <a:ext cx="17445867" cy="506149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xmlns="" id="{F884C9F5-66D6-4EE7-85B7-51F3ACFDD7EE}"/>
              </a:ext>
            </a:extLst>
          </p:cNvPr>
          <p:cNvSpPr txBox="1"/>
          <p:nvPr/>
        </p:nvSpPr>
        <p:spPr>
          <a:xfrm>
            <a:off x="20775991" y="27825742"/>
            <a:ext cx="16848327" cy="4708982"/>
          </a:xfrm>
          <a:prstGeom prst="rect">
            <a:avLst/>
          </a:prstGeom>
          <a:solidFill>
            <a:schemeClr val="bg1"/>
          </a:solidFill>
        </p:spPr>
        <p:txBody>
          <a:bodyPr wrap="square" rtlCol="0">
            <a:spAutoFit/>
          </a:bodyPr>
          <a:lstStyle/>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APPS </a:t>
            </a:r>
            <a:r>
              <a:rPr lang="en-US" sz="3600" b="1" dirty="0" smtClean="0">
                <a:solidFill>
                  <a:srgbClr val="0000FF"/>
                </a:solidFill>
                <a:latin typeface="Times New Roman" panose="02020603050405020304" pitchFamily="18" charset="0"/>
                <a:cs typeface="Times New Roman" panose="02020603050405020304" pitchFamily="18" charset="0"/>
              </a:rPr>
              <a:t>Survey </a:t>
            </a:r>
            <a:r>
              <a:rPr lang="en-US" sz="3600" b="1" dirty="0">
                <a:solidFill>
                  <a:srgbClr val="0000FF"/>
                </a:solidFill>
                <a:latin typeface="Times New Roman" panose="02020603050405020304" pitchFamily="18" charset="0"/>
                <a:cs typeface="Times New Roman" panose="02020603050405020304" pitchFamily="18" charset="0"/>
              </a:rPr>
              <a:t>will continue to use available HI spectra to measure the </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velocity onto the </a:t>
            </a: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The Undergraduate ALFALFA Team </a:t>
            </a:r>
            <a:r>
              <a:rPr lang="en-US" sz="3600" b="1" dirty="0" smtClean="0">
                <a:solidFill>
                  <a:srgbClr val="0000FF"/>
                </a:solidFill>
                <a:latin typeface="Times New Roman" panose="02020603050405020304" pitchFamily="18" charset="0"/>
                <a:cs typeface="Times New Roman" panose="02020603050405020304" pitchFamily="18" charset="0"/>
              </a:rPr>
              <a:t>has access to </a:t>
            </a:r>
            <a:r>
              <a:rPr lang="en-US" sz="3600" b="1" dirty="0">
                <a:solidFill>
                  <a:srgbClr val="0000FF"/>
                </a:solidFill>
                <a:latin typeface="Times New Roman" panose="02020603050405020304" pitchFamily="18" charset="0"/>
                <a:cs typeface="Times New Roman" panose="02020603050405020304" pitchFamily="18" charset="0"/>
              </a:rPr>
              <a:t>many other declination strips to </a:t>
            </a:r>
            <a:r>
              <a:rPr lang="en-US" sz="3600" b="1" dirty="0" smtClean="0">
                <a:solidFill>
                  <a:srgbClr val="0000FF"/>
                </a:solidFill>
                <a:latin typeface="Times New Roman" panose="02020603050405020304" pitchFamily="18" charset="0"/>
                <a:cs typeface="Times New Roman" panose="02020603050405020304" pitchFamily="18" charset="0"/>
              </a:rPr>
              <a:t>reduce.</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observed velocity of a source consists of a Hubble flow velocity (expansion of the universe) and a peculiar velocity (gravitational interaction with PPS). The next step will be to identify the peculiar velocity using the baryonic Tully-Fisher relation.</a:t>
            </a:r>
          </a:p>
          <a:p>
            <a:pPr marL="342900" indent="-342900">
              <a:buFont typeface="Arial"/>
              <a:buChar char="•"/>
            </a:pPr>
            <a:endParaRPr lang="en-US" sz="800" b="1" dirty="0" smtClean="0">
              <a:solidFill>
                <a:srgbClr val="0000FF"/>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xmlns="" id="{89548D2B-25AF-4E87-96A5-FE781054B44E}"/>
              </a:ext>
            </a:extLst>
          </p:cNvPr>
          <p:cNvSpPr/>
          <p:nvPr/>
        </p:nvSpPr>
        <p:spPr>
          <a:xfrm>
            <a:off x="23679980" y="27674143"/>
            <a:ext cx="11001267" cy="923324"/>
          </a:xfrm>
          <a:prstGeom prst="rect">
            <a:avLst/>
          </a:prstGeom>
        </p:spPr>
        <p:txBody>
          <a:bodyPr wrap="square" lIns="91433" tIns="45717" rIns="91433" bIns="45717">
            <a:spAutoFit/>
          </a:bodyPr>
          <a:lstStyle/>
          <a:p>
            <a:pPr algn="ctr"/>
            <a:r>
              <a:rPr lang="en-US" sz="5400" b="1" baseline="0" dirty="0">
                <a:latin typeface="Times New Roman"/>
                <a:cs typeface="Times New Roman"/>
              </a:rPr>
              <a:t>What’s Next For </a:t>
            </a:r>
            <a:r>
              <a:rPr lang="en-US" sz="5400" b="1" baseline="0" dirty="0" smtClean="0">
                <a:latin typeface="Times New Roman"/>
                <a:cs typeface="Times New Roman"/>
              </a:rPr>
              <a:t>APPSS</a:t>
            </a:r>
            <a:endParaRPr lang="en-US" sz="5400" b="1" baseline="0" dirty="0">
              <a:latin typeface="Times New Roman"/>
              <a:cs typeface="Times New Roman"/>
            </a:endParaRPr>
          </a:p>
        </p:txBody>
      </p:sp>
      <p:sp>
        <p:nvSpPr>
          <p:cNvPr id="3" name="Rectangle 2"/>
          <p:cNvSpPr/>
          <p:nvPr/>
        </p:nvSpPr>
        <p:spPr>
          <a:xfrm>
            <a:off x="472933" y="18110340"/>
            <a:ext cx="19705997" cy="718718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254815"/>
            <a:ext cx="6213474" cy="3932258"/>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254814"/>
            <a:ext cx="6213474" cy="3932258"/>
          </a:xfrm>
          <a:prstGeom prst="rect">
            <a:avLst/>
          </a:prstGeom>
        </p:spPr>
      </p:pic>
      <p:pic>
        <p:nvPicPr>
          <p:cNvPr id="47" name="Picture 46" descr="2n.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319" y="18259573"/>
            <a:ext cx="6213474" cy="3927499"/>
          </a:xfrm>
          <a:prstGeom prst="rect">
            <a:avLst/>
          </a:prstGeom>
        </p:spPr>
      </p:pic>
      <p:sp>
        <p:nvSpPr>
          <p:cNvPr id="31" name="Rectangle 30"/>
          <p:cNvSpPr/>
          <p:nvPr/>
        </p:nvSpPr>
        <p:spPr>
          <a:xfrm>
            <a:off x="472933" y="25437578"/>
            <a:ext cx="19705997" cy="732206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702476" y="31380220"/>
            <a:ext cx="3909242" cy="119546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rotWithShape="1">
          <a:blip r:embed="rId12">
            <a:extLst>
              <a:ext uri="{28A0092B-C50C-407E-A947-70E740481C1C}">
                <a14:useLocalDpi xmlns:a14="http://schemas.microsoft.com/office/drawing/2010/main" val="0"/>
              </a:ext>
            </a:extLst>
          </a:blip>
          <a:srcRect r="3029"/>
          <a:stretch/>
        </p:blipFill>
        <p:spPr>
          <a:xfrm>
            <a:off x="12399689" y="25634440"/>
            <a:ext cx="7538732" cy="5182840"/>
          </a:xfrm>
          <a:prstGeom prst="rect">
            <a:avLst/>
          </a:prstGeom>
        </p:spPr>
      </p:pic>
      <p:pic>
        <p:nvPicPr>
          <p:cNvPr id="6" name="Picture 5" descr="HI_mass_dist.pdf"/>
          <p:cNvPicPr>
            <a:picLocks noChangeAspect="1"/>
          </p:cNvPicPr>
          <p:nvPr/>
        </p:nvPicPr>
        <p:blipFill rotWithShape="1">
          <a:blip r:embed="rId13">
            <a:extLst>
              <a:ext uri="{28A0092B-C50C-407E-A947-70E740481C1C}">
                <a14:useLocalDpi xmlns:a14="http://schemas.microsoft.com/office/drawing/2010/main" val="0"/>
              </a:ext>
            </a:extLst>
          </a:blip>
          <a:srcRect r="3029"/>
          <a:stretch/>
        </p:blipFill>
        <p:spPr>
          <a:xfrm>
            <a:off x="4736336" y="25634440"/>
            <a:ext cx="7538735" cy="5182840"/>
          </a:xfrm>
          <a:prstGeom prst="rect">
            <a:avLst/>
          </a:prstGeom>
        </p:spPr>
      </p:pic>
      <p:sp>
        <p:nvSpPr>
          <p:cNvPr id="7" name="TextBox 6">
            <a:extLst>
              <a:ext uri="{FF2B5EF4-FFF2-40B4-BE49-F238E27FC236}">
                <a16:creationId xmlns:a16="http://schemas.microsoft.com/office/drawing/2014/main" xmlns="" id="{74BDACCB-D33F-4C3B-8C5B-A3BEE3BFDEF5}"/>
              </a:ext>
            </a:extLst>
          </p:cNvPr>
          <p:cNvSpPr txBox="1"/>
          <p:nvPr/>
        </p:nvSpPr>
        <p:spPr>
          <a:xfrm>
            <a:off x="702476" y="25634440"/>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a16="http://schemas.microsoft.com/office/drawing/2014/main" xmlns="" id="{02825A76-BEF5-4539-AE33-36B92643E668}"/>
              </a:ext>
            </a:extLst>
          </p:cNvPr>
          <p:cNvSpPr txBox="1"/>
          <p:nvPr/>
        </p:nvSpPr>
        <p:spPr>
          <a:xfrm>
            <a:off x="702476" y="22324771"/>
            <a:ext cx="19275740" cy="2800767"/>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smtClean="0">
                <a:latin typeface="Times New Roman" panose="02020603050405020304" pitchFamily="18" charset="0"/>
                <a:cs typeface="Times New Roman" panose="02020603050405020304" pitchFamily="18" charset="0"/>
              </a:rPr>
              <a:t>displays </a:t>
            </a:r>
            <a:r>
              <a:rPr lang="en-US" sz="2400" dirty="0">
                <a:latin typeface="Times New Roman" panose="02020603050405020304" pitchFamily="18" charset="0"/>
                <a:cs typeface="Times New Roman" panose="02020603050405020304" pitchFamily="18" charset="0"/>
              </a:rPr>
              <a:t>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r>
              <a:rPr lang="en-US" sz="2400" dirty="0" smtClean="0">
                <a:latin typeface="Times New Roman" panose="02020603050405020304" pitchFamily="18" charset="0"/>
                <a:cs typeface="Times New Roman" panose="02020603050405020304" pitchFamily="18" charset="0"/>
              </a:rPr>
              <a:t>.</a:t>
            </a:r>
          </a:p>
          <a:p>
            <a:endParaRPr lang="en-US" sz="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xmlns="" id="{175F8E58-87D4-4BDA-A111-9FF1AA336789}"/>
              </a:ext>
            </a:extLst>
          </p:cNvPr>
          <p:cNvSpPr txBox="1"/>
          <p:nvPr/>
        </p:nvSpPr>
        <p:spPr>
          <a:xfrm>
            <a:off x="4736336" y="31006026"/>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a:t>
            </a:r>
            <a:r>
              <a:rPr lang="en-US" sz="2400" dirty="0" smtClean="0">
                <a:latin typeface="Times New Roman" panose="02020603050405020304" pitchFamily="18" charset="0"/>
                <a:cs typeface="Times New Roman" panose="02020603050405020304" pitchFamily="18" charset="0"/>
              </a:rPr>
              <a:t>data at ~225 </a:t>
            </a:r>
            <a:r>
              <a:rPr lang="en-US" sz="2400" dirty="0" err="1" smtClean="0">
                <a:latin typeface="Times New Roman" panose="02020603050405020304" pitchFamily="18" charset="0"/>
                <a:cs typeface="Times New Roman" panose="02020603050405020304" pitchFamily="18" charset="0"/>
              </a:rPr>
              <a:t>Mpc</a:t>
            </a:r>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(Left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a:t>
            </a:r>
            <a:r>
              <a:rPr lang="en-US" sz="2400" dirty="0" smtClean="0">
                <a:latin typeface="Times New Roman" panose="02020603050405020304" pitchFamily="18" charset="0"/>
                <a:cs typeface="Times New Roman" panose="02020603050405020304" pitchFamily="18" charset="0"/>
              </a:rPr>
              <a:t>), giving rise to detections </a:t>
            </a:r>
            <a:r>
              <a:rPr lang="en-US" sz="2400" dirty="0">
                <a:latin typeface="Times New Roman" panose="02020603050405020304" pitchFamily="18" charset="0"/>
                <a:cs typeface="Times New Roman" panose="02020603050405020304" pitchFamily="18" charset="0"/>
              </a:rPr>
              <a:t>with much lower </a:t>
            </a:r>
            <a:r>
              <a:rPr lang="en-US" sz="2400" dirty="0" smtClean="0">
                <a:latin typeface="Times New Roman" panose="02020603050405020304" pitchFamily="18" charset="0"/>
                <a:cs typeface="Times New Roman" panose="02020603050405020304" pitchFamily="18" charset="0"/>
              </a:rPr>
              <a:t>flux values </a:t>
            </a:r>
            <a:r>
              <a:rPr lang="en-US" sz="2400" dirty="0">
                <a:latin typeface="Times New Roman" panose="02020603050405020304" pitchFamily="18" charset="0"/>
                <a:cs typeface="Times New Roman" panose="02020603050405020304" pitchFamily="18" charset="0"/>
              </a:rPr>
              <a:t>than the </a:t>
            </a:r>
            <a:r>
              <a:rPr lang="en-US" sz="2400" dirty="0" smtClean="0">
                <a:latin typeface="Times New Roman" panose="02020603050405020304" pitchFamily="18" charset="0"/>
                <a:cs typeface="Times New Roman" panose="02020603050405020304" pitchFamily="18" charset="0"/>
              </a:rPr>
              <a:t>ALFALFA </a:t>
            </a:r>
            <a:r>
              <a:rPr lang="en-US" sz="2400" dirty="0">
                <a:latin typeface="Times New Roman" panose="02020603050405020304" pitchFamily="18" charset="0"/>
                <a:cs typeface="Times New Roman" panose="02020603050405020304" pitchFamily="18" charset="0"/>
              </a:rPr>
              <a:t>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418366"/>
            <a:ext cx="469900" cy="3393029"/>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433307"/>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425666"/>
            <a:ext cx="692150" cy="3384674"/>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424143"/>
            <a:ext cx="469900" cy="3378897"/>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46" name="Rectangle 45"/>
          <p:cNvSpPr/>
          <p:nvPr/>
        </p:nvSpPr>
        <p:spPr>
          <a:xfrm>
            <a:off x="10443096" y="18433307"/>
            <a:ext cx="946150" cy="33770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416844"/>
            <a:ext cx="692150" cy="3386196"/>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57463" y="18433307"/>
            <a:ext cx="1558404" cy="3200688"/>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flipV="1">
            <a:off x="17240250" y="18419604"/>
            <a:ext cx="19685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419604"/>
            <a:ext cx="39370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1396585771"/>
              </p:ext>
            </p:extLst>
          </p:nvPr>
        </p:nvGraphicFramePr>
        <p:xfrm>
          <a:off x="930101" y="31464906"/>
          <a:ext cx="1357525" cy="436348"/>
        </p:xfrm>
        <a:graphic>
          <a:graphicData uri="http://schemas.openxmlformats.org/presentationml/2006/ole">
            <mc:AlternateContent xmlns:mc="http://schemas.openxmlformats.org/markup-compatibility/2006">
              <mc:Choice xmlns:v="urn:schemas-microsoft-com:vml" Requires="v">
                <p:oleObj spid="_x0000_s1087" name="Equation" r:id="rId14" imgW="711200" imgH="228600" progId="Equation.3">
                  <p:embed/>
                </p:oleObj>
              </mc:Choice>
              <mc:Fallback>
                <p:oleObj name="Equation" r:id="rId14" imgW="711200" imgH="228600" progId="Equation.3">
                  <p:embed/>
                  <p:pic>
                    <p:nvPicPr>
                      <p:cNvPr id="0" name=""/>
                      <p:cNvPicPr/>
                      <p:nvPr/>
                    </p:nvPicPr>
                    <p:blipFill>
                      <a:blip r:embed="rId15"/>
                      <a:stretch>
                        <a:fillRect/>
                      </a:stretch>
                    </p:blipFill>
                    <p:spPr>
                      <a:xfrm>
                        <a:off x="930101" y="31464906"/>
                        <a:ext cx="1357525" cy="43634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47544190"/>
              </p:ext>
            </p:extLst>
          </p:nvPr>
        </p:nvGraphicFramePr>
        <p:xfrm>
          <a:off x="880748" y="31862624"/>
          <a:ext cx="3097382" cy="650068"/>
        </p:xfrm>
        <a:graphic>
          <a:graphicData uri="http://schemas.openxmlformats.org/presentationml/2006/ole">
            <mc:AlternateContent xmlns:mc="http://schemas.openxmlformats.org/markup-compatibility/2006">
              <mc:Choice xmlns:v="urn:schemas-microsoft-com:vml" Requires="v">
                <p:oleObj spid="_x0000_s1088" name="Equation" r:id="rId16" imgW="2057400" imgH="431800" progId="Equation.3">
                  <p:embed/>
                </p:oleObj>
              </mc:Choice>
              <mc:Fallback>
                <p:oleObj name="Equation" r:id="rId16" imgW="2057400" imgH="431800" progId="Equation.3">
                  <p:embed/>
                  <p:pic>
                    <p:nvPicPr>
                      <p:cNvPr id="0" name=""/>
                      <p:cNvPicPr/>
                      <p:nvPr/>
                    </p:nvPicPr>
                    <p:blipFill>
                      <a:blip r:embed="rId17"/>
                      <a:stretch>
                        <a:fillRect/>
                      </a:stretch>
                    </p:blipFill>
                    <p:spPr>
                      <a:xfrm>
                        <a:off x="880748" y="31862624"/>
                        <a:ext cx="3097382" cy="650068"/>
                      </a:xfrm>
                      <a:prstGeom prst="rect">
                        <a:avLst/>
                      </a:prstGeom>
                    </p:spPr>
                  </p:pic>
                </p:oleObj>
              </mc:Fallback>
            </mc:AlternateContent>
          </a:graphicData>
        </a:graphic>
      </p:graphicFrame>
      <p:sp>
        <p:nvSpPr>
          <p:cNvPr id="27" name="Rectangle 26"/>
          <p:cNvSpPr/>
          <p:nvPr/>
        </p:nvSpPr>
        <p:spPr>
          <a:xfrm>
            <a:off x="499722" y="4183125"/>
            <a:ext cx="19679208" cy="802292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404680"/>
            <a:ext cx="19086307" cy="76073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endParaRPr lang="en-US" sz="800" b="1"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endParaRPr lang="en-US" sz="8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p:txBody>
      </p:sp>
      <p:sp>
        <p:nvSpPr>
          <p:cNvPr id="12" name="Rectangle 11"/>
          <p:cNvSpPr/>
          <p:nvPr/>
        </p:nvSpPr>
        <p:spPr>
          <a:xfrm>
            <a:off x="8020518" y="4323875"/>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466155"/>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3199" y="1185915"/>
            <a:ext cx="2466400" cy="2368416"/>
          </a:xfrm>
          <a:prstGeom prst="rect">
            <a:avLst/>
          </a:prstGeom>
        </p:spPr>
      </p:pic>
      <p:sp>
        <p:nvSpPr>
          <p:cNvPr id="23" name="Rectangle 22"/>
          <p:cNvSpPr/>
          <p:nvPr/>
        </p:nvSpPr>
        <p:spPr>
          <a:xfrm>
            <a:off x="-141515" y="3792161"/>
            <a:ext cx="38684201" cy="177446"/>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5" name="Rectangle 34">
            <a:extLst>
              <a:ext uri="{FF2B5EF4-FFF2-40B4-BE49-F238E27FC236}">
                <a16:creationId xmlns:a16="http://schemas.microsoft.com/office/drawing/2014/main" xmlns="" id="{E31A925F-82C7-4569-8E40-717DFDB57A6D}"/>
              </a:ext>
            </a:extLst>
          </p:cNvPr>
          <p:cNvSpPr/>
          <p:nvPr/>
        </p:nvSpPr>
        <p:spPr>
          <a:xfrm>
            <a:off x="472933" y="12425326"/>
            <a:ext cx="19705997" cy="553636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2642914"/>
            <a:ext cx="19235945" cy="5139869"/>
          </a:xfrm>
          <a:prstGeom prst="rect">
            <a:avLst/>
          </a:prstGeom>
          <a:solidFill>
            <a:srgbClr val="FFFFFF"/>
          </a:solidFill>
        </p:spPr>
        <p:txBody>
          <a:bodyPr wrap="square" rtlCol="0">
            <a:spAutoFit/>
          </a:bodyPr>
          <a:lstStyle/>
          <a:p>
            <a:endParaRPr lang="en-US" sz="800" dirty="0" smtClean="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endParaRPr lang="en-US" sz="800" dirty="0" smtClean="0">
              <a:latin typeface="Times New Roman" panose="02020603050405020304" pitchFamily="18" charset="0"/>
              <a:cs typeface="Times New Roman" panose="02020603050405020304" pitchFamily="18" charset="0"/>
            </a:endParaRPr>
          </a:p>
          <a:p>
            <a:pPr marL="342900" indent="-342900">
              <a:buFont typeface="Arial"/>
              <a:buChar char="•"/>
            </a:pPr>
            <a:endParaRPr lang="en-US" sz="8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Arecibo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Survey (APPSS) </a:t>
            </a:r>
            <a:r>
              <a:rPr lang="en-US" sz="3600" b="1" dirty="0" smtClean="0">
                <a:solidFill>
                  <a:srgbClr val="0000FF"/>
                </a:solidFill>
                <a:latin typeface="Times New Roman" panose="02020603050405020304" pitchFamily="18" charset="0"/>
                <a:cs typeface="Times New Roman" panose="02020603050405020304" pitchFamily="18" charset="0"/>
              </a:rPr>
              <a:t>builds on the ALFALFA Survey -  a blind extragalactic HI survey, which resulted in a catalog of &gt;30,000 sources out to z~0.06</a:t>
            </a:r>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goal of </a:t>
            </a:r>
            <a:r>
              <a:rPr lang="en-US" sz="3600" b="1" dirty="0" smtClean="0">
                <a:solidFill>
                  <a:srgbClr val="0000FF"/>
                </a:solidFill>
                <a:latin typeface="Times New Roman" panose="02020603050405020304" pitchFamily="18" charset="0"/>
                <a:cs typeface="Times New Roman" panose="02020603050405020304" pitchFamily="18" charset="0"/>
              </a:rPr>
              <a:t>APPSS </a:t>
            </a:r>
            <a:r>
              <a:rPr lang="en-US" sz="3600" b="1" dirty="0">
                <a:solidFill>
                  <a:srgbClr val="0000FF"/>
                </a:solidFill>
                <a:latin typeface="Times New Roman" panose="02020603050405020304" pitchFamily="18" charset="0"/>
                <a:cs typeface="Times New Roman" panose="02020603050405020304" pitchFamily="18" charset="0"/>
              </a:rPr>
              <a:t>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PPS</a:t>
            </a:r>
            <a:r>
              <a:rPr lang="en-US" sz="3600" b="1" dirty="0" smtClean="0">
                <a:solidFill>
                  <a:srgbClr val="0000FF"/>
                </a:solidFill>
                <a:latin typeface="Times New Roman" panose="02020603050405020304" pitchFamily="18" charset="0"/>
                <a:cs typeface="Times New Roman" panose="02020603050405020304" pitchFamily="18" charset="0"/>
              </a:rPr>
              <a:t>) by expanding the ALFALFA sample towards PPS</a:t>
            </a:r>
            <a:endParaRPr lang="en-US" sz="3600" b="1" dirty="0" smtClean="0">
              <a:solidFill>
                <a:srgbClr val="0000FF"/>
              </a:solidFill>
              <a:latin typeface="Times New Roman" panose="02020603050405020304" pitchFamily="18" charset="0"/>
              <a:cs typeface="Times New Roman" panose="02020603050405020304" pitchFamily="18" charset="0"/>
            </a:endParaRPr>
          </a:p>
          <a:p>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galaxy candidates were observed at Arecibo Observatory, L-Band Wide </a:t>
            </a:r>
            <a:r>
              <a:rPr lang="en-US" sz="3600" b="1" dirty="0" smtClean="0">
                <a:solidFill>
                  <a:srgbClr val="0000FF"/>
                </a:solidFill>
                <a:latin typeface="Times New Roman" panose="02020603050405020304" pitchFamily="18" charset="0"/>
                <a:cs typeface="Times New Roman" panose="02020603050405020304" pitchFamily="18" charset="0"/>
              </a:rPr>
              <a:t>(1.15</a:t>
            </a:r>
            <a:r>
              <a:rPr lang="en-US" sz="3600" b="1" dirty="0">
                <a:solidFill>
                  <a:srgbClr val="0000FF"/>
                </a:solidFill>
                <a:latin typeface="Times New Roman" panose="02020603050405020304" pitchFamily="18" charset="0"/>
                <a:cs typeface="Times New Roman" panose="02020603050405020304" pitchFamily="18" charset="0"/>
              </a:rPr>
              <a:t>-1.73 GHz</a:t>
            </a:r>
            <a:r>
              <a:rPr lang="en-US" sz="3600" b="1" dirty="0" smtClean="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   5 min. On</a:t>
            </a:r>
            <a:r>
              <a:rPr lang="en-US" sz="3600" b="1" dirty="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Off</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a:t>
            </a:r>
            <a:r>
              <a:rPr lang="en-US" sz="3600" b="1" dirty="0" smtClean="0">
                <a:solidFill>
                  <a:srgbClr val="0000FF"/>
                </a:solidFill>
                <a:latin typeface="Times New Roman" panose="02020603050405020304" pitchFamily="18" charset="0"/>
                <a:cs typeface="Times New Roman" panose="02020603050405020304" pitchFamily="18" charset="0"/>
              </a:rPr>
              <a:t> Fall 2015, 2016</a:t>
            </a:r>
            <a:endParaRPr lang="en-US" sz="800" b="1" dirty="0">
              <a:solidFill>
                <a:srgbClr val="0000FF"/>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8050799" y="12509829"/>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24" name="Rectangle 23"/>
          <p:cNvSpPr/>
          <p:nvPr/>
        </p:nvSpPr>
        <p:spPr>
          <a:xfrm>
            <a:off x="1071277" y="32284319"/>
            <a:ext cx="321796" cy="261610"/>
          </a:xfrm>
          <a:prstGeom prst="rect">
            <a:avLst/>
          </a:prstGeom>
        </p:spPr>
        <p:txBody>
          <a:bodyPr wrap="square">
            <a:spAutoFit/>
          </a:bodyPr>
          <a:lstStyle/>
          <a:p>
            <a:r>
              <a:rPr lang="en-US" sz="1100" dirty="0">
                <a:latin typeface="Wingdings"/>
                <a:ea typeface="Wingdings"/>
                <a:cs typeface="Wingdings"/>
                <a:sym typeface="Wingdings"/>
              </a:rPr>
              <a:t></a:t>
            </a:r>
            <a:endParaRPr lang="en-US" sz="1100" dirty="0"/>
          </a:p>
        </p:txBody>
      </p:sp>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7743</TotalTime>
  <Words>1114</Words>
  <Application>Microsoft Macintosh PowerPoint</Application>
  <PresentationFormat>Custom</PresentationFormat>
  <Paragraphs>41</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Equation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Joe</cp:lastModifiedBy>
  <cp:revision>265</cp:revision>
  <dcterms:created xsi:type="dcterms:W3CDTF">2016-12-22T16:59:19Z</dcterms:created>
  <dcterms:modified xsi:type="dcterms:W3CDTF">2018-01-04T15:57:36Z</dcterms:modified>
</cp:coreProperties>
</file>